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2" r:id="rId3"/>
    <p:sldId id="263" r:id="rId4"/>
    <p:sldId id="258" r:id="rId5"/>
    <p:sldId id="264" r:id="rId6"/>
    <p:sldId id="259" r:id="rId7"/>
    <p:sldId id="260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65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875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323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41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0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72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5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94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51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42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73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F26B-2680-44CA-B57E-68836A488747}" type="datetimeFigureOut">
              <a:rPr lang="ko-KR" altLang="en-US" smtClean="0"/>
              <a:t>2021-04-29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22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sng" dirty="0" smtClean="0"/>
              <a:t>로봇종합설계</a:t>
            </a:r>
            <a:r>
              <a:rPr lang="en-US" altLang="ko-KR" sz="2400" b="1" u="sng" dirty="0" smtClean="0"/>
              <a:t>2(</a:t>
            </a:r>
            <a:r>
              <a:rPr lang="ko-KR" altLang="en-US" sz="2400" b="1" u="sng" dirty="0" smtClean="0"/>
              <a:t>캡스톤디자인</a:t>
            </a:r>
            <a:r>
              <a:rPr lang="en-US" altLang="ko-KR" sz="2400" b="1" u="sng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400" b="1" u="sng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설계 목표</a:t>
            </a:r>
            <a:r>
              <a:rPr lang="en-US" altLang="ko-KR" sz="2000" dirty="0" smtClean="0"/>
              <a:t>: </a:t>
            </a:r>
            <a:r>
              <a:rPr lang="ko-KR" altLang="en-US" sz="2000" b="1" u="sng" dirty="0" err="1" smtClean="0"/>
              <a:t>물체운반</a:t>
            </a:r>
            <a:r>
              <a:rPr lang="ko-KR" altLang="en-US" sz="2000" dirty="0" smtClean="0"/>
              <a:t> 및 </a:t>
            </a:r>
            <a:r>
              <a:rPr lang="ko-KR" altLang="en-US" sz="2000" b="1" u="sng" dirty="0" smtClean="0"/>
              <a:t>주변환경인식</a:t>
            </a:r>
            <a:r>
              <a:rPr lang="en-US" altLang="ko-KR" sz="2000" dirty="0" smtClean="0"/>
              <a:t>, </a:t>
            </a:r>
            <a:r>
              <a:rPr lang="ko-KR" altLang="en-US" sz="2000" b="1" u="sng" dirty="0" err="1" smtClean="0"/>
              <a:t>자율주행</a:t>
            </a:r>
            <a:r>
              <a:rPr lang="ko-KR" altLang="en-US" sz="2000" dirty="0" err="1" smtClean="0"/>
              <a:t>이</a:t>
            </a:r>
            <a:r>
              <a:rPr lang="ko-KR" altLang="en-US" sz="2000" dirty="0" smtClean="0"/>
              <a:t> 가능한 </a:t>
            </a:r>
            <a:r>
              <a:rPr lang="ko-KR" altLang="en-US" sz="2000" dirty="0"/>
              <a:t>이동형 로봇 </a:t>
            </a:r>
            <a:r>
              <a:rPr lang="ko-KR" altLang="en-US" sz="2000" dirty="0" smtClean="0"/>
              <a:t>시스템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상세 설명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설계한 결과물을 경진대회를 통해 평가한다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경진대회는 총 </a:t>
            </a:r>
            <a:r>
              <a:rPr lang="en-US" altLang="ko-KR" dirty="0" smtClean="0"/>
              <a:t>2</a:t>
            </a:r>
            <a:r>
              <a:rPr lang="ko-KR" altLang="en-US" dirty="0" smtClean="0"/>
              <a:t>차에 걸쳐서 진행된다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5</a:t>
            </a:r>
            <a:r>
              <a:rPr lang="ko-KR" altLang="en-US" dirty="0"/>
              <a:t>인 </a:t>
            </a:r>
            <a:r>
              <a:rPr lang="en-US" altLang="ko-KR" dirty="0"/>
              <a:t>1</a:t>
            </a:r>
            <a:r>
              <a:rPr lang="ko-KR" altLang="en-US" dirty="0"/>
              <a:t>조 팀 구성 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14</a:t>
            </a:r>
            <a:r>
              <a:rPr lang="ko-KR" altLang="en-US" dirty="0"/>
              <a:t>인 수강 중이므로</a:t>
            </a:r>
            <a:r>
              <a:rPr lang="en-US" altLang="ko-KR" dirty="0"/>
              <a:t>, 5+5+4</a:t>
            </a:r>
            <a:r>
              <a:rPr lang="ko-KR" altLang="en-US" dirty="0"/>
              <a:t>로 구성</a:t>
            </a:r>
            <a:r>
              <a:rPr lang="en-US" altLang="ko-KR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1</a:t>
            </a:r>
            <a:r>
              <a:rPr lang="ko-KR" altLang="en-US" b="1" u="sng" dirty="0" err="1" smtClean="0"/>
              <a:t>차경진대회</a:t>
            </a:r>
            <a:r>
              <a:rPr lang="en-US" altLang="ko-KR" b="1" dirty="0" smtClean="0"/>
              <a:t>: </a:t>
            </a:r>
            <a:r>
              <a:rPr lang="ko-KR" altLang="en-US" dirty="0" smtClean="0"/>
              <a:t>고속이동 및 안정적 </a:t>
            </a:r>
            <a:r>
              <a:rPr lang="ko-KR" altLang="en-US" dirty="0" err="1" smtClean="0"/>
              <a:t>물체운반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2</a:t>
            </a:r>
            <a:r>
              <a:rPr lang="ko-KR" altLang="en-US" b="1" u="sng" dirty="0" err="1" smtClean="0"/>
              <a:t>차경진대회</a:t>
            </a:r>
            <a:r>
              <a:rPr lang="en-US" altLang="ko-KR" b="1" dirty="0" smtClean="0"/>
              <a:t>:</a:t>
            </a:r>
            <a:r>
              <a:rPr lang="en-US" altLang="ko-KR" dirty="0" smtClean="0"/>
              <a:t> </a:t>
            </a:r>
            <a:r>
              <a:rPr lang="ko-KR" altLang="en-US" dirty="0" smtClean="0"/>
              <a:t>주변환경인식 및 자율주행</a:t>
            </a:r>
            <a:endParaRPr lang="en-US" altLang="ko-KR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cxnSp>
        <p:nvCxnSpPr>
          <p:cNvPr id="67" name="직선 연결선 66"/>
          <p:cNvCxnSpPr/>
          <p:nvPr/>
        </p:nvCxnSpPr>
        <p:spPr>
          <a:xfrm flipH="1">
            <a:off x="3216292" y="6070427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 flipH="1">
            <a:off x="3216292" y="5825667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72"/>
          <p:cNvGrpSpPr/>
          <p:nvPr/>
        </p:nvGrpSpPr>
        <p:grpSpPr>
          <a:xfrm>
            <a:off x="3490614" y="4758071"/>
            <a:ext cx="1314797" cy="1304043"/>
            <a:chOff x="2194562" y="2769989"/>
            <a:chExt cx="781396" cy="756459"/>
          </a:xfrm>
        </p:grpSpPr>
        <p:sp>
          <p:nvSpPr>
            <p:cNvPr id="74" name="직사각형 73"/>
            <p:cNvSpPr/>
            <p:nvPr/>
          </p:nvSpPr>
          <p:spPr>
            <a:xfrm>
              <a:off x="2194562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/>
            <p:cNvCxnSpPr/>
            <p:nvPr/>
          </p:nvCxnSpPr>
          <p:spPr>
            <a:xfrm>
              <a:off x="2194562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8" name="직선 연결선 77"/>
          <p:cNvCxnSpPr/>
          <p:nvPr/>
        </p:nvCxnSpPr>
        <p:spPr>
          <a:xfrm>
            <a:off x="3322108" y="5849614"/>
            <a:ext cx="0" cy="22081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65815" y="575605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50mm</a:t>
            </a:r>
            <a:endParaRPr lang="ko-KR" altLang="en-US" dirty="0"/>
          </a:p>
        </p:txBody>
      </p:sp>
      <p:cxnSp>
        <p:nvCxnSpPr>
          <p:cNvPr id="80" name="직선 연결선 79"/>
          <p:cNvCxnSpPr/>
          <p:nvPr/>
        </p:nvCxnSpPr>
        <p:spPr>
          <a:xfrm>
            <a:off x="3490614" y="6224032"/>
            <a:ext cx="131479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/>
          <p:cNvCxnSpPr/>
          <p:nvPr/>
        </p:nvCxnSpPr>
        <p:spPr>
          <a:xfrm>
            <a:off x="3478490" y="6129949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4805411" y="6113085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3689743" y="6223361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200mm</a:t>
            </a:r>
            <a:endParaRPr lang="ko-KR" altLang="en-US" dirty="0"/>
          </a:p>
        </p:txBody>
      </p:sp>
      <p:cxnSp>
        <p:nvCxnSpPr>
          <p:cNvPr id="84" name="직선 연결선 83"/>
          <p:cNvCxnSpPr/>
          <p:nvPr/>
        </p:nvCxnSpPr>
        <p:spPr>
          <a:xfrm flipH="1">
            <a:off x="3219326" y="4735961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348795" y="5092986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150mm</a:t>
            </a:r>
            <a:endParaRPr lang="ko-KR" altLang="en-US" dirty="0"/>
          </a:p>
        </p:txBody>
      </p:sp>
      <p:cxnSp>
        <p:nvCxnSpPr>
          <p:cNvPr id="86" name="직선 연결선 85"/>
          <p:cNvCxnSpPr/>
          <p:nvPr/>
        </p:nvCxnSpPr>
        <p:spPr>
          <a:xfrm>
            <a:off x="3328514" y="4758071"/>
            <a:ext cx="0" cy="107153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3079450" y="4319804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운반해야 하는 물체</a:t>
            </a:r>
            <a:endParaRPr lang="ko-KR" alt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3809451" y="514399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옆면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3506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67025" y="386020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물체 위치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303056" y="2320755"/>
            <a:ext cx="249730" cy="23498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847473" y="1951423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시작 위치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290"/>
            <a:ext cx="50369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bg1"/>
                </a:solidFill>
              </a:rPr>
              <a:t>1</a:t>
            </a:r>
            <a:r>
              <a:rPr lang="ko-KR" altLang="en-US" sz="6600" b="1" dirty="0" err="1" smtClean="0">
                <a:solidFill>
                  <a:schemeClr val="bg1"/>
                </a:solidFill>
              </a:rPr>
              <a:t>차경진대회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>
            <a:stCxn id="58" idx="1"/>
          </p:cNvCxnSpPr>
          <p:nvPr/>
        </p:nvCxnSpPr>
        <p:spPr>
          <a:xfrm flipH="1" flipV="1">
            <a:off x="4249615" y="2438246"/>
            <a:ext cx="105344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4195834" y="2320755"/>
            <a:ext cx="53781" cy="127236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4195834" y="3450203"/>
            <a:ext cx="1356952" cy="28414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 flipV="1">
            <a:off x="5427920" y="3450204"/>
            <a:ext cx="81926" cy="137394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4062866" y="4706660"/>
            <a:ext cx="1513369" cy="0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861608" y="2956939"/>
            <a:ext cx="18293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경로 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흰색 타일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흰색 타일을 로봇 전체가</a:t>
            </a:r>
            <a:endParaRPr lang="en-US" altLang="ko-KR" sz="1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완전히 벗어날 경우 </a:t>
            </a:r>
            <a:endParaRPr lang="en-US" altLang="ko-KR" sz="1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미션 실패로 간주</a:t>
            </a:r>
            <a:endParaRPr lang="ko-KR" altLang="en-US" sz="1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450339" y="6013524"/>
            <a:ext cx="249730" cy="2349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V="1">
            <a:off x="4163082" y="4824613"/>
            <a:ext cx="26890" cy="1382036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5" idx="1"/>
          </p:cNvCxnSpPr>
          <p:nvPr/>
        </p:nvCxnSpPr>
        <p:spPr>
          <a:xfrm flipH="1" flipV="1">
            <a:off x="4039418" y="6131015"/>
            <a:ext cx="141092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87885" y="5643731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운반 위치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5344018" y="3932561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50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8" name="직사각형 57"/>
          <p:cNvSpPr/>
          <p:nvPr/>
        </p:nvSpPr>
        <p:spPr>
          <a:xfrm>
            <a:off x="5303056" y="2320755"/>
            <a:ext cx="249730" cy="23498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847473" y="1951423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시작 위치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290"/>
            <a:ext cx="4846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bg1"/>
                </a:solidFill>
              </a:rPr>
              <a:t>2</a:t>
            </a:r>
            <a:r>
              <a:rPr lang="ko-KR" altLang="en-US" sz="6600" b="1" dirty="0" err="1" smtClean="0">
                <a:solidFill>
                  <a:schemeClr val="bg1"/>
                </a:solidFill>
              </a:rPr>
              <a:t>차경진대회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>
            <a:stCxn id="58" idx="1"/>
          </p:cNvCxnSpPr>
          <p:nvPr/>
        </p:nvCxnSpPr>
        <p:spPr>
          <a:xfrm flipH="1" flipV="1">
            <a:off x="4249615" y="2438246"/>
            <a:ext cx="105344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4195834" y="2320755"/>
            <a:ext cx="53781" cy="127236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4195834" y="3450203"/>
            <a:ext cx="1356952" cy="28414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 flipV="1">
            <a:off x="5427920" y="3450204"/>
            <a:ext cx="81926" cy="137394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4062044" y="4706660"/>
            <a:ext cx="1467295" cy="0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639536" y="3626413"/>
            <a:ext cx="18293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경로 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흰색 타일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흰색 타일을 로봇 전체가</a:t>
            </a:r>
            <a:endParaRPr lang="en-US" altLang="ko-KR" sz="1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완전히 벗어날 경우 </a:t>
            </a:r>
            <a:endParaRPr lang="en-US" altLang="ko-KR" sz="1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미션 실패로 간주</a:t>
            </a:r>
            <a:endParaRPr lang="ko-KR" altLang="en-US" sz="1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450339" y="6013524"/>
            <a:ext cx="249730" cy="2349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V="1">
            <a:off x="4163082" y="4824613"/>
            <a:ext cx="26890" cy="1382036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5" idx="1"/>
          </p:cNvCxnSpPr>
          <p:nvPr/>
        </p:nvCxnSpPr>
        <p:spPr>
          <a:xfrm flipH="1" flipV="1">
            <a:off x="4039418" y="6131015"/>
            <a:ext cx="141092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87885" y="5643731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>
                <a:solidFill>
                  <a:schemeClr val="accent6">
                    <a:lumMod val="75000"/>
                  </a:schemeClr>
                </a:solidFill>
              </a:rPr>
              <a:t>도착 </a:t>
            </a:r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위치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491413" y="2780861"/>
            <a:ext cx="216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무작위 장애물 </a:t>
            </a:r>
            <a:r>
              <a:rPr lang="en-US" altLang="ko-KR" b="1" dirty="0" smtClean="0">
                <a:solidFill>
                  <a:srgbClr val="C00000"/>
                </a:solidFill>
              </a:rPr>
              <a:t>(2</a:t>
            </a:r>
            <a:r>
              <a:rPr lang="ko-KR" altLang="en-US" b="1" dirty="0" smtClean="0">
                <a:solidFill>
                  <a:srgbClr val="C00000"/>
                </a:solidFill>
              </a:rPr>
              <a:t>개</a:t>
            </a:r>
            <a:r>
              <a:rPr lang="en-US" altLang="ko-KR" b="1" dirty="0" smtClean="0">
                <a:solidFill>
                  <a:srgbClr val="C00000"/>
                </a:solidFill>
              </a:rPr>
              <a:t>)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98772" y="26829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658103" y="32797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318040" y="38342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686083" y="451287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025684" y="520976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38" name="직사각형 37"/>
          <p:cNvSpPr/>
          <p:nvPr/>
        </p:nvSpPr>
        <p:spPr>
          <a:xfrm>
            <a:off x="4124750" y="2320754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/>
          <p:cNvSpPr/>
          <p:nvPr/>
        </p:nvSpPr>
        <p:spPr>
          <a:xfrm>
            <a:off x="4080886" y="3346918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5303055" y="3346918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5384981" y="4580047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>
            <a:off x="4089921" y="4580047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4061555" y="6013525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78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진행 일정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3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15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29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주차 별 팀 발표</a:t>
            </a:r>
            <a:endParaRPr lang="en-US" altLang="ko-KR" b="1" u="sng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4</a:t>
            </a:r>
            <a:r>
              <a:rPr lang="ko-KR" altLang="en-US" b="1" u="sng" dirty="0"/>
              <a:t>월 </a:t>
            </a: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12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1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준비사항 검토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26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1</a:t>
            </a:r>
            <a:r>
              <a:rPr lang="ko-KR" altLang="en-US" dirty="0" err="1" smtClean="0"/>
              <a:t>차경진대회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3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17</a:t>
            </a:r>
            <a:r>
              <a:rPr lang="ko-KR" altLang="en-US" b="1" u="sng" dirty="0" smtClean="0"/>
              <a:t>일</a:t>
            </a:r>
            <a:r>
              <a:rPr lang="en-US" altLang="ko-KR" dirty="0"/>
              <a:t>: </a:t>
            </a:r>
            <a:r>
              <a:rPr lang="ko-KR" altLang="en-US" dirty="0" smtClean="0"/>
              <a:t>주차 별 팀 발표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24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31</a:t>
            </a:r>
            <a:r>
              <a:rPr lang="ko-KR" altLang="en-US" b="1" u="sng" dirty="0" smtClean="0"/>
              <a:t>일</a:t>
            </a:r>
            <a:r>
              <a:rPr lang="en-US" altLang="ko-KR" dirty="0"/>
              <a:t>: </a:t>
            </a:r>
            <a:r>
              <a:rPr lang="en-US" altLang="ko-KR" dirty="0" smtClean="0"/>
              <a:t>2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</a:t>
            </a:r>
            <a:r>
              <a:rPr lang="ko-KR" altLang="en-US" dirty="0"/>
              <a:t>준비사항 </a:t>
            </a:r>
            <a:r>
              <a:rPr lang="ko-KR" altLang="en-US" dirty="0" smtClean="0"/>
              <a:t>검토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6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7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2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실시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6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18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</a:t>
            </a:r>
            <a:r>
              <a:rPr lang="ko-KR" altLang="en-US" dirty="0" smtClean="0"/>
              <a:t> 최종보고서 제출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경진대회 룰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prstClr val="black"/>
                </a:solidFill>
              </a:rPr>
              <a:t>각 팀당 </a:t>
            </a:r>
            <a:r>
              <a:rPr lang="en-US" altLang="ko-KR" dirty="0" smtClean="0">
                <a:solidFill>
                  <a:prstClr val="black"/>
                </a:solidFill>
              </a:rPr>
              <a:t>3</a:t>
            </a:r>
            <a:r>
              <a:rPr lang="ko-KR" altLang="en-US" dirty="0" smtClean="0">
                <a:solidFill>
                  <a:prstClr val="black"/>
                </a:solidFill>
              </a:rPr>
              <a:t>번의 기회</a:t>
            </a:r>
            <a:r>
              <a:rPr lang="en-US" altLang="ko-KR" dirty="0" smtClean="0">
                <a:solidFill>
                  <a:prstClr val="black"/>
                </a:solidFill>
              </a:rPr>
              <a:t>, </a:t>
            </a:r>
            <a:r>
              <a:rPr lang="ko-KR" altLang="en-US" dirty="0" smtClean="0"/>
              <a:t>기회 당 제한시간 </a:t>
            </a:r>
            <a:r>
              <a:rPr lang="en-US" altLang="ko-KR" dirty="0"/>
              <a:t>5</a:t>
            </a:r>
            <a:r>
              <a:rPr lang="ko-KR" altLang="en-US" dirty="0" smtClean="0"/>
              <a:t>분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smtClean="0"/>
              <a:t>1</a:t>
            </a:r>
            <a:r>
              <a:rPr lang="ko-KR" altLang="en-US" b="1" dirty="0" err="1" smtClean="0"/>
              <a:t>차경진대회</a:t>
            </a:r>
            <a:endParaRPr lang="en-US" altLang="ko-KR" b="1" dirty="0" smtClean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물체 이동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300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점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 + (300 –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이동 완료 시간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)]</a:t>
            </a:r>
            <a:r>
              <a:rPr lang="ko-KR" altLang="en-US" sz="1600" dirty="0" smtClean="0"/>
              <a:t>점</a:t>
            </a:r>
            <a:endParaRPr lang="en-US" altLang="ko-KR" sz="1600" dirty="0" smtClean="0"/>
          </a:p>
          <a:p>
            <a:pPr lvl="2"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–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[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피드백제어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미적용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 모터 당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50]</a:t>
            </a:r>
            <a:r>
              <a:rPr lang="ko-KR" altLang="en-US" sz="1600" dirty="0" smtClean="0"/>
              <a:t>점 </a:t>
            </a:r>
            <a:r>
              <a:rPr lang="en-US" altLang="ko-KR" sz="1600" dirty="0"/>
              <a:t>–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[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주변인 개입 시 각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100]</a:t>
            </a:r>
            <a:r>
              <a:rPr lang="ko-KR" altLang="en-US" sz="1600" dirty="0"/>
              <a:t>점</a:t>
            </a:r>
            <a:r>
              <a:rPr lang="en-US" altLang="ko-KR" sz="1600" dirty="0" smtClean="0"/>
              <a:t>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smtClean="0"/>
              <a:t>2</a:t>
            </a:r>
            <a:r>
              <a:rPr lang="ko-KR" altLang="en-US" b="1" dirty="0" err="1" smtClean="0"/>
              <a:t>차경진대회</a:t>
            </a:r>
            <a:endParaRPr lang="en-US" altLang="ko-KR" b="1" dirty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회피 시 각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150</a:t>
            </a:r>
            <a:r>
              <a:rPr lang="ko-KR" altLang="en-US" sz="1600" b="1" dirty="0">
                <a:solidFill>
                  <a:schemeClr val="accent5"/>
                </a:solidFill>
              </a:rPr>
              <a:t>점</a:t>
            </a:r>
            <a:r>
              <a:rPr lang="en-US" altLang="ko-KR" sz="1600" b="1" dirty="0">
                <a:solidFill>
                  <a:schemeClr val="accent5"/>
                </a:solidFill>
              </a:rPr>
              <a:t> + (300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–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이동 </a:t>
            </a:r>
            <a:r>
              <a:rPr lang="ko-KR" altLang="en-US" sz="1600" b="1" dirty="0">
                <a:solidFill>
                  <a:schemeClr val="accent5"/>
                </a:solidFill>
              </a:rPr>
              <a:t>완료 시간</a:t>
            </a:r>
            <a:r>
              <a:rPr lang="en-US" altLang="ko-KR" sz="1600" b="1" dirty="0">
                <a:solidFill>
                  <a:schemeClr val="accent5"/>
                </a:solidFill>
              </a:rPr>
              <a:t>)]</a:t>
            </a:r>
            <a:r>
              <a:rPr lang="ko-KR" altLang="en-US" sz="1600" dirty="0" smtClean="0"/>
              <a:t>점</a:t>
            </a:r>
            <a:endParaRPr lang="en-US" altLang="ko-KR" sz="1600" dirty="0" smtClean="0"/>
          </a:p>
          <a:p>
            <a:pPr lvl="2">
              <a:lnSpc>
                <a:spcPct val="150000"/>
              </a:lnSpc>
            </a:pPr>
            <a:r>
              <a:rPr lang="en-US" altLang="ko-KR" sz="1600" dirty="0" smtClean="0"/>
              <a:t>       – </a:t>
            </a:r>
            <a:r>
              <a:rPr lang="en-US" altLang="ko-KR" sz="1600" b="1" dirty="0">
                <a:solidFill>
                  <a:srgbClr val="C00000"/>
                </a:solidFill>
              </a:rPr>
              <a:t>[</a:t>
            </a:r>
            <a:r>
              <a:rPr lang="ko-KR" altLang="en-US" sz="1600" b="1" dirty="0" err="1">
                <a:solidFill>
                  <a:srgbClr val="C00000"/>
                </a:solidFill>
              </a:rPr>
              <a:t>피드백제어</a:t>
            </a:r>
            <a:r>
              <a:rPr lang="en-US" altLang="ko-KR" sz="1600" b="1" dirty="0">
                <a:solidFill>
                  <a:srgbClr val="C00000"/>
                </a:solidFill>
              </a:rPr>
              <a:t> </a:t>
            </a:r>
            <a:r>
              <a:rPr lang="ko-KR" altLang="en-US" sz="1600" b="1" dirty="0" err="1">
                <a:solidFill>
                  <a:srgbClr val="C00000"/>
                </a:solidFill>
              </a:rPr>
              <a:t>미적용</a:t>
            </a:r>
            <a:r>
              <a:rPr lang="ko-KR" altLang="en-US" sz="1600" b="1" dirty="0">
                <a:solidFill>
                  <a:srgbClr val="C00000"/>
                </a:solidFill>
              </a:rPr>
              <a:t> 모터 당 </a:t>
            </a:r>
            <a:r>
              <a:rPr lang="en-US" altLang="ko-KR" sz="1600" b="1" dirty="0">
                <a:solidFill>
                  <a:srgbClr val="C00000"/>
                </a:solidFill>
              </a:rPr>
              <a:t>50]</a:t>
            </a:r>
            <a:r>
              <a:rPr lang="ko-KR" altLang="en-US" sz="1600" dirty="0"/>
              <a:t>점 </a:t>
            </a:r>
            <a:r>
              <a:rPr lang="en-US" altLang="ko-KR" sz="1600" dirty="0"/>
              <a:t>– </a:t>
            </a:r>
            <a:r>
              <a:rPr lang="en-US" altLang="ko-KR" sz="1600" b="1" dirty="0">
                <a:solidFill>
                  <a:srgbClr val="C00000"/>
                </a:solidFill>
              </a:rPr>
              <a:t>[</a:t>
            </a:r>
            <a:r>
              <a:rPr lang="ko-KR" altLang="en-US" sz="1600" b="1" dirty="0">
                <a:solidFill>
                  <a:srgbClr val="C00000"/>
                </a:solidFill>
              </a:rPr>
              <a:t>주변인 개입 시 각 </a:t>
            </a:r>
            <a:r>
              <a:rPr lang="en-US" altLang="ko-KR" sz="1600" b="1" dirty="0">
                <a:solidFill>
                  <a:srgbClr val="C00000"/>
                </a:solidFill>
              </a:rPr>
              <a:t>100]</a:t>
            </a:r>
            <a:r>
              <a:rPr lang="ko-KR" altLang="en-US" sz="1600" dirty="0"/>
              <a:t>점</a:t>
            </a:r>
            <a:r>
              <a:rPr lang="en-US" altLang="ko-KR" sz="1600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2416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1" y="0"/>
            <a:ext cx="9144001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dirty="0" smtClean="0"/>
              <a:t>2</a:t>
            </a:r>
            <a:r>
              <a:rPr lang="ko-KR" altLang="en-US" sz="2000" dirty="0" err="1" smtClean="0"/>
              <a:t>차경진대회</a:t>
            </a:r>
            <a:r>
              <a:rPr lang="ko-KR" altLang="en-US" sz="2000" dirty="0" smtClean="0"/>
              <a:t> 세부내용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장애물은 직선 경로 </a:t>
            </a:r>
            <a:r>
              <a:rPr lang="en-US" altLang="ko-KR" dirty="0" smtClean="0">
                <a:latin typeface="+mn-ea"/>
              </a:rPr>
              <a:t>1~5 </a:t>
            </a:r>
            <a:r>
              <a:rPr lang="ko-KR" altLang="en-US" dirty="0" smtClean="0">
                <a:latin typeface="+mn-ea"/>
              </a:rPr>
              <a:t>중에 무작위로 결정된다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무작위 위치는 각 팀의 매 기회마다에도 다르게 결정된다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장애물은 직선 경로 정 중앙에 배치된다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장애물이 있는 직선 경로에서는 최소 </a:t>
            </a:r>
            <a:r>
              <a:rPr lang="en-US" altLang="ko-KR" dirty="0" smtClean="0">
                <a:latin typeface="+mn-ea"/>
              </a:rPr>
              <a:t>1</a:t>
            </a:r>
            <a:r>
              <a:rPr lang="ko-KR" altLang="en-US" dirty="0" smtClean="0">
                <a:latin typeface="+mn-ea"/>
              </a:rPr>
              <a:t>회 이상 로봇이 경로를 완전히 벗어나야 한다</a:t>
            </a:r>
            <a:r>
              <a:rPr lang="en-US" altLang="ko-KR" dirty="0" smtClean="0">
                <a:latin typeface="+mn-ea"/>
              </a:rPr>
              <a:t>. (</a:t>
            </a:r>
            <a:r>
              <a:rPr lang="ko-KR" altLang="en-US" dirty="0" smtClean="0">
                <a:latin typeface="+mn-ea"/>
              </a:rPr>
              <a:t>단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빨간색으로 표시된 타일은 반드시 밟아야 한다</a:t>
            </a:r>
            <a:r>
              <a:rPr lang="en-US" altLang="ko-KR" dirty="0" smtClean="0">
                <a:latin typeface="+mn-ea"/>
              </a:rPr>
              <a:t>.)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장애물이 없는 직선 경로에서 로봇이 경로를 완전히 벗어나면 그 즉시 실패로 간주한다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로봇과 장애물의 접촉이 발생하면 그 즉시 실패로 간주한다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라인 외곽선의 색깔은 빨간색이다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장애물의 색깔은 파란색이다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장애물의 폭은 경로의 폭에 꽉 차게 될 것이고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두께는 약 </a:t>
            </a:r>
            <a:r>
              <a:rPr lang="en-US" altLang="ko-KR" dirty="0" smtClean="0">
                <a:latin typeface="+mn-ea"/>
              </a:rPr>
              <a:t>100</a:t>
            </a:r>
            <a:r>
              <a:rPr lang="en-US" altLang="ko-KR" dirty="0" smtClean="0">
                <a:latin typeface="+mn-ea"/>
              </a:rPr>
              <a:t>mm, </a:t>
            </a:r>
            <a:r>
              <a:rPr lang="ko-KR" altLang="en-US" dirty="0" smtClean="0">
                <a:latin typeface="+mn-ea"/>
              </a:rPr>
              <a:t>높이는 </a:t>
            </a:r>
            <a:r>
              <a:rPr lang="en-US" altLang="ko-KR" dirty="0" smtClean="0">
                <a:latin typeface="+mn-ea"/>
              </a:rPr>
              <a:t>300mm</a:t>
            </a:r>
            <a:r>
              <a:rPr lang="ko-KR" altLang="en-US" dirty="0" smtClean="0">
                <a:latin typeface="+mn-ea"/>
              </a:rPr>
              <a:t>로 제작될 예정이다</a:t>
            </a:r>
            <a:r>
              <a:rPr lang="en-US" altLang="ko-KR" dirty="0" smtClean="0">
                <a:latin typeface="+mn-ea"/>
              </a:rPr>
              <a:t>.</a:t>
            </a:r>
            <a:endParaRPr lang="en-US" altLang="ko-KR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58936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평가 방식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1</a:t>
            </a:r>
            <a:r>
              <a:rPr lang="ko-KR" altLang="en-US" dirty="0" err="1"/>
              <a:t>차경진대회</a:t>
            </a:r>
            <a:r>
              <a:rPr lang="ko-KR" altLang="en-US" dirty="0"/>
              <a:t> 결과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2</a:t>
            </a:r>
            <a:r>
              <a:rPr lang="ko-KR" altLang="en-US" dirty="0" err="1"/>
              <a:t>차경진대회</a:t>
            </a:r>
            <a:r>
              <a:rPr lang="ko-KR" altLang="en-US" dirty="0"/>
              <a:t> 결과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최종 보고서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주차 별 팀 발표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팀 내 조원 평가 </a:t>
            </a:r>
            <a:r>
              <a:rPr lang="en-US" altLang="ko-KR" dirty="0"/>
              <a:t>20</a:t>
            </a:r>
            <a:r>
              <a:rPr lang="en-US" altLang="ko-KR" dirty="0" smtClean="0"/>
              <a:t>%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기타 </a:t>
            </a:r>
            <a:r>
              <a:rPr lang="ko-KR" altLang="en-US" sz="2000" dirty="0"/>
              <a:t>사항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노트북을 이용한 </a:t>
            </a:r>
            <a:r>
              <a:rPr lang="ko-KR" altLang="en-US" dirty="0" smtClean="0">
                <a:latin typeface="+mn-ea"/>
              </a:rPr>
              <a:t>직접 조작을 </a:t>
            </a:r>
            <a:r>
              <a:rPr lang="ko-KR" altLang="en-US" dirty="0">
                <a:latin typeface="+mn-ea"/>
              </a:rPr>
              <a:t>제외하면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조작 방식에 제한 없음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유선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무선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제스처 인식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음성 인식 등등 모두 사용 가능</a:t>
            </a:r>
            <a:r>
              <a:rPr lang="en-US" altLang="ko-KR" dirty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하드웨어 관련 사항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무게 및 부피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모터 개수 등</a:t>
            </a:r>
            <a:r>
              <a:rPr lang="en-US" altLang="ko-KR" dirty="0">
                <a:latin typeface="+mn-ea"/>
              </a:rPr>
              <a:t>)</a:t>
            </a:r>
            <a:r>
              <a:rPr lang="ko-KR" altLang="en-US" dirty="0">
                <a:latin typeface="+mn-ea"/>
              </a:rPr>
              <a:t>에 제한 없음</a:t>
            </a: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외부 전원 공급 방식 사용 불가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경진대회 시작 후 충전 </a:t>
            </a:r>
            <a:r>
              <a:rPr lang="ko-KR" altLang="en-US" dirty="0" smtClean="0">
                <a:latin typeface="+mn-ea"/>
              </a:rPr>
              <a:t>불가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지원금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학생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인당 학과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링크사업단</a:t>
            </a:r>
            <a:r>
              <a:rPr lang="ko-KR" altLang="en-US" dirty="0" smtClean="0"/>
              <a:t>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공학혁신교육센터 지원금 약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(4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1</a:t>
            </a:r>
            <a:r>
              <a:rPr lang="ko-KR" altLang="en-US" dirty="0" smtClean="0"/>
              <a:t>팀 조에 지원</a:t>
            </a:r>
            <a:r>
              <a:rPr lang="en-US" altLang="ko-KR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링크사업단과 공학혁신교육센터 지원금은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월 이후 사용 가능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자세한 사용 방법은 학과사무실에 문의</a:t>
            </a:r>
            <a:endParaRPr lang="en-US" altLang="ko-KR" sz="2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04839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제공 물품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모터 팀당</a:t>
            </a:r>
            <a:r>
              <a:rPr lang="en-US" altLang="ko-KR" dirty="0">
                <a:latin typeface="+mn-ea"/>
              </a:rPr>
              <a:t> 3</a:t>
            </a:r>
            <a:r>
              <a:rPr lang="ko-KR" altLang="en-US" dirty="0">
                <a:latin typeface="+mn-ea"/>
              </a:rPr>
              <a:t>개 </a:t>
            </a:r>
            <a:r>
              <a:rPr lang="en-US" altLang="ko-KR" dirty="0">
                <a:latin typeface="+mn-ea"/>
              </a:rPr>
              <a:t>(120W BLDC EC45flat with Encoder/ Part number 608148)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모터드라이버 팀당 </a:t>
            </a:r>
            <a:r>
              <a:rPr lang="en-US" altLang="ko-KR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개</a:t>
            </a:r>
            <a:r>
              <a:rPr lang="en-US" altLang="ko-KR" dirty="0">
                <a:latin typeface="+mn-ea"/>
              </a:rPr>
              <a:t> (ESCON 50/5, 4-Q </a:t>
            </a:r>
            <a:r>
              <a:rPr lang="en-US" altLang="ko-KR" dirty="0" err="1">
                <a:latin typeface="+mn-ea"/>
              </a:rPr>
              <a:t>Servocontroller</a:t>
            </a:r>
            <a:r>
              <a:rPr lang="en-US" altLang="ko-KR" dirty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제어연산장치 </a:t>
            </a:r>
            <a:r>
              <a:rPr lang="en-US" altLang="ko-KR" dirty="0"/>
              <a:t>(NI </a:t>
            </a:r>
            <a:r>
              <a:rPr lang="en-US" altLang="ko-KR" dirty="0" err="1"/>
              <a:t>MyRIO</a:t>
            </a:r>
            <a:r>
              <a:rPr lang="en-US" altLang="ko-KR" dirty="0"/>
              <a:t>) </a:t>
            </a:r>
            <a:r>
              <a:rPr lang="ko-KR" altLang="en-US" dirty="0"/>
              <a:t>팀당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그 외 학과에 미사용 중인 모터 및 드라이버</a:t>
            </a:r>
            <a:r>
              <a:rPr lang="en-US" altLang="ko-KR" dirty="0"/>
              <a:t>, </a:t>
            </a:r>
            <a:r>
              <a:rPr lang="ko-KR" altLang="en-US" dirty="0"/>
              <a:t>센서 등 사용 가능 </a:t>
            </a:r>
            <a:r>
              <a:rPr lang="en-US" altLang="ko-KR" dirty="0"/>
              <a:t>(</a:t>
            </a:r>
            <a:r>
              <a:rPr lang="ko-KR" altLang="en-US" dirty="0"/>
              <a:t>학과사무실 보고</a:t>
            </a:r>
            <a:r>
              <a:rPr lang="en-US" altLang="ko-KR" dirty="0"/>
              <a:t>)</a:t>
            </a:r>
          </a:p>
          <a:p>
            <a:pPr lvl="1" algn="r">
              <a:lnSpc>
                <a:spcPct val="150000"/>
              </a:lnSpc>
            </a:pPr>
            <a:r>
              <a:rPr lang="en-US" altLang="ko-KR" sz="1600" b="1" dirty="0">
                <a:solidFill>
                  <a:srgbClr val="C00000"/>
                </a:solidFill>
              </a:rPr>
              <a:t>※ </a:t>
            </a:r>
            <a:r>
              <a:rPr lang="ko-KR" altLang="en-US" sz="1600" b="1" dirty="0">
                <a:solidFill>
                  <a:srgbClr val="C00000"/>
                </a:solidFill>
              </a:rPr>
              <a:t>단</a:t>
            </a:r>
            <a:r>
              <a:rPr lang="en-US" altLang="ko-KR" sz="1600" b="1" dirty="0">
                <a:solidFill>
                  <a:srgbClr val="C00000"/>
                </a:solidFill>
              </a:rPr>
              <a:t>, </a:t>
            </a:r>
            <a:r>
              <a:rPr lang="ko-KR" altLang="en-US" sz="1600" b="1" dirty="0">
                <a:solidFill>
                  <a:srgbClr val="C00000"/>
                </a:solidFill>
              </a:rPr>
              <a:t>제공한 모터와 드라이버는 반드시 모두 사용해야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함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배송 정보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경상북도 경산시 대학로 </a:t>
            </a:r>
            <a:r>
              <a:rPr lang="en-US" altLang="ko-KR" dirty="0" smtClean="0">
                <a:latin typeface="+mn-ea"/>
              </a:rPr>
              <a:t>280 </a:t>
            </a:r>
            <a:r>
              <a:rPr lang="ko-KR" altLang="en-US" dirty="0" smtClean="0">
                <a:latin typeface="+mn-ea"/>
              </a:rPr>
              <a:t>영남대학교 </a:t>
            </a:r>
            <a:r>
              <a:rPr lang="ko-KR" altLang="en-US" dirty="0" err="1" smtClean="0">
                <a:latin typeface="+mn-ea"/>
              </a:rPr>
              <a:t>로봇관</a:t>
            </a:r>
            <a:r>
              <a:rPr lang="en-US" altLang="ko-KR" dirty="0" smtClean="0">
                <a:latin typeface="+mn-ea"/>
              </a:rPr>
              <a:t>(G13)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213</a:t>
            </a:r>
            <a:r>
              <a:rPr lang="ko-KR" altLang="en-US" dirty="0" smtClean="0">
                <a:latin typeface="+mn-ea"/>
              </a:rPr>
              <a:t>호 인간로봇융합연구실 </a:t>
            </a:r>
            <a:r>
              <a:rPr lang="en-US" altLang="ko-KR" dirty="0" smtClean="0">
                <a:latin typeface="+mn-ea"/>
              </a:rPr>
              <a:t>(</a:t>
            </a:r>
            <a:r>
              <a:rPr lang="ko-KR" altLang="en-US" dirty="0" smtClean="0">
                <a:latin typeface="+mn-ea"/>
              </a:rPr>
              <a:t>주문인 이름과 연락처 반드시 기재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수업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조교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인간로봇융합연구실 김현철 </a:t>
            </a:r>
            <a:r>
              <a:rPr lang="en-US" altLang="ko-KR" dirty="0" smtClean="0">
                <a:latin typeface="+mn-ea"/>
              </a:rPr>
              <a:t>(hckim@ynu.ac.kr)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2102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503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2000" smtClean="0"/>
              <a:t>1</a:t>
            </a:r>
            <a:r>
              <a:rPr lang="ko-KR" altLang="en-US" sz="2000" smtClean="0"/>
              <a:t>차 경진대회 결과</a:t>
            </a:r>
            <a:endParaRPr lang="en-US" altLang="ko-KR" sz="20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215211"/>
              </p:ext>
            </p:extLst>
          </p:nvPr>
        </p:nvGraphicFramePr>
        <p:xfrm>
          <a:off x="404689" y="1017057"/>
          <a:ext cx="5811536" cy="1612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884">
                  <a:extLst>
                    <a:ext uri="{9D8B030D-6E8A-4147-A177-3AD203B41FA5}">
                      <a16:colId xmlns:a16="http://schemas.microsoft.com/office/drawing/2014/main" val="357414921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71671816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4228049832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042059525"/>
                    </a:ext>
                  </a:extLst>
                </a:gridCol>
              </a:tblGrid>
              <a:tr h="2785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미션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695945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물체이동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112039"/>
                  </a:ext>
                </a:extLst>
              </a:tr>
              <a:tr h="3780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이동완료시간</a:t>
                      </a:r>
                    </a:p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(300-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시간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초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))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212</a:t>
                      </a:r>
                    </a:p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(1'27'62)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235</a:t>
                      </a:r>
                    </a:p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(1'04'08)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251</a:t>
                      </a:r>
                    </a:p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(0'48'50)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932519"/>
                  </a:ext>
                </a:extLst>
              </a:tr>
              <a:tr h="3360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감점요인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피드백 미적용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외부개입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37882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최종 점수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512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535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551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801006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04691" y="647725"/>
            <a:ext cx="1671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※ 1</a:t>
            </a:r>
            <a:r>
              <a:rPr lang="ko-KR" altLang="en-US" smtClean="0"/>
              <a:t>팀</a:t>
            </a:r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4691" y="2629862"/>
            <a:ext cx="1671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※ 2</a:t>
            </a:r>
            <a:r>
              <a:rPr lang="ko-KR" altLang="en-US" smtClean="0"/>
              <a:t>팀</a:t>
            </a:r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4691" y="4611999"/>
            <a:ext cx="1671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※ 3</a:t>
            </a:r>
            <a:r>
              <a:rPr lang="ko-KR" altLang="en-US" smtClean="0"/>
              <a:t>팀</a:t>
            </a: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801533" y="0"/>
            <a:ext cx="5342467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smtClean="0"/>
              <a:t>* 1</a:t>
            </a:r>
            <a:r>
              <a:rPr lang="ko-KR" altLang="en-US" sz="1400" smtClean="0"/>
              <a:t>차 경진대회 </a:t>
            </a:r>
            <a:r>
              <a:rPr lang="en-US" altLang="ko-KR" sz="1400" smtClean="0"/>
              <a:t>:  </a:t>
            </a:r>
            <a:r>
              <a:rPr lang="en-US" altLang="ko-KR" sz="1400" b="1" smtClean="0"/>
              <a:t>[</a:t>
            </a:r>
            <a:r>
              <a:rPr lang="ko-KR" altLang="en-US" sz="1400" b="1" smtClean="0"/>
              <a:t>물체 이동 </a:t>
            </a:r>
            <a:r>
              <a:rPr lang="en-US" altLang="ko-KR" sz="1400" b="1" smtClean="0"/>
              <a:t>300</a:t>
            </a:r>
            <a:r>
              <a:rPr lang="ko-KR" altLang="en-US" sz="1400" b="1" smtClean="0"/>
              <a:t>점 </a:t>
            </a:r>
            <a:r>
              <a:rPr lang="en-US" altLang="ko-KR" sz="1400" b="1" smtClean="0"/>
              <a:t>+ (300 - </a:t>
            </a:r>
            <a:r>
              <a:rPr lang="ko-KR" altLang="en-US" sz="1400" b="1" smtClean="0"/>
              <a:t>물체 이동 완료 시간</a:t>
            </a:r>
            <a:r>
              <a:rPr lang="en-US" altLang="ko-KR" sz="1400" b="1" smtClean="0"/>
              <a:t>)]</a:t>
            </a:r>
            <a:r>
              <a:rPr lang="ko-KR" altLang="en-US" sz="1400" smtClean="0"/>
              <a:t>점</a:t>
            </a:r>
          </a:p>
          <a:p>
            <a:pPr>
              <a:lnSpc>
                <a:spcPct val="150000"/>
              </a:lnSpc>
            </a:pPr>
            <a:r>
              <a:rPr lang="en-US" altLang="ko-KR" sz="1400" smtClean="0"/>
              <a:t>– </a:t>
            </a:r>
            <a:r>
              <a:rPr lang="en-US" altLang="ko-KR" sz="1400" b="1">
                <a:solidFill>
                  <a:srgbClr val="C00000"/>
                </a:solidFill>
              </a:rPr>
              <a:t>[</a:t>
            </a:r>
            <a:r>
              <a:rPr lang="ko-KR" altLang="en-US" sz="1400" b="1">
                <a:solidFill>
                  <a:srgbClr val="C00000"/>
                </a:solidFill>
              </a:rPr>
              <a:t>피드백제어</a:t>
            </a:r>
            <a:r>
              <a:rPr lang="en-US" altLang="ko-KR" sz="1400" b="1">
                <a:solidFill>
                  <a:srgbClr val="C00000"/>
                </a:solidFill>
              </a:rPr>
              <a:t> </a:t>
            </a:r>
            <a:r>
              <a:rPr lang="ko-KR" altLang="en-US" sz="1400" b="1">
                <a:solidFill>
                  <a:srgbClr val="C00000"/>
                </a:solidFill>
              </a:rPr>
              <a:t>미적용 모터 당 </a:t>
            </a:r>
            <a:r>
              <a:rPr lang="en-US" altLang="ko-KR" sz="1400" b="1">
                <a:solidFill>
                  <a:srgbClr val="C00000"/>
                </a:solidFill>
              </a:rPr>
              <a:t>50]</a:t>
            </a:r>
            <a:r>
              <a:rPr lang="ko-KR" altLang="en-US" sz="1400"/>
              <a:t>점 </a:t>
            </a:r>
            <a:r>
              <a:rPr lang="en-US" altLang="ko-KR" sz="1400"/>
              <a:t>– </a:t>
            </a:r>
            <a:r>
              <a:rPr lang="en-US" altLang="ko-KR" sz="1400" b="1">
                <a:solidFill>
                  <a:srgbClr val="C00000"/>
                </a:solidFill>
              </a:rPr>
              <a:t>[</a:t>
            </a:r>
            <a:r>
              <a:rPr lang="ko-KR" altLang="en-US" sz="1400" b="1">
                <a:solidFill>
                  <a:srgbClr val="C00000"/>
                </a:solidFill>
              </a:rPr>
              <a:t>주변인 개입 시 각 </a:t>
            </a:r>
            <a:r>
              <a:rPr lang="en-US" altLang="ko-KR" sz="1400" b="1">
                <a:solidFill>
                  <a:srgbClr val="C00000"/>
                </a:solidFill>
              </a:rPr>
              <a:t>100]</a:t>
            </a:r>
            <a:r>
              <a:rPr lang="ko-KR" altLang="en-US" sz="1400" smtClean="0"/>
              <a:t>점</a:t>
            </a:r>
            <a:endParaRPr lang="en-US" altLang="ko-KR" sz="1400" smtClean="0"/>
          </a:p>
          <a:p>
            <a:pPr>
              <a:lnSpc>
                <a:spcPct val="150000"/>
              </a:lnSpc>
            </a:pPr>
            <a:r>
              <a:rPr lang="ko-KR" altLang="en-US" sz="1400" u="sng" smtClean="0"/>
              <a:t>* </a:t>
            </a:r>
            <a:r>
              <a:rPr lang="ko-KR" altLang="en-US" sz="1400" b="1" u="sng">
                <a:solidFill>
                  <a:schemeClr val="accent4">
                    <a:lumMod val="50000"/>
                  </a:schemeClr>
                </a:solidFill>
              </a:rPr>
              <a:t>흰색 타일을 로봇 </a:t>
            </a:r>
            <a:r>
              <a:rPr lang="ko-KR" altLang="en-US" sz="1400" b="1" u="sng" smtClean="0">
                <a:solidFill>
                  <a:schemeClr val="accent4">
                    <a:lumMod val="50000"/>
                  </a:schemeClr>
                </a:solidFill>
              </a:rPr>
              <a:t>전체가 완전히 </a:t>
            </a:r>
            <a:r>
              <a:rPr lang="ko-KR" altLang="en-US" sz="1400" b="1" u="sng">
                <a:solidFill>
                  <a:schemeClr val="accent4">
                    <a:lumMod val="50000"/>
                  </a:schemeClr>
                </a:solidFill>
              </a:rPr>
              <a:t>벗어날 </a:t>
            </a:r>
            <a:r>
              <a:rPr lang="ko-KR" altLang="en-US" sz="1400" b="1" u="sng" smtClean="0">
                <a:solidFill>
                  <a:schemeClr val="accent4">
                    <a:lumMod val="50000"/>
                  </a:schemeClr>
                </a:solidFill>
              </a:rPr>
              <a:t>경우 미션 </a:t>
            </a:r>
            <a:r>
              <a:rPr lang="ko-KR" altLang="en-US" sz="1400" b="1" u="sng">
                <a:solidFill>
                  <a:schemeClr val="accent4">
                    <a:lumMod val="50000"/>
                  </a:schemeClr>
                </a:solidFill>
              </a:rPr>
              <a:t>실패로 </a:t>
            </a:r>
            <a:r>
              <a:rPr lang="ko-KR" altLang="en-US" sz="1400" b="1" u="sng" smtClean="0">
                <a:solidFill>
                  <a:schemeClr val="accent4">
                    <a:lumMod val="50000"/>
                  </a:schemeClr>
                </a:solidFill>
              </a:rPr>
              <a:t>간주</a:t>
            </a:r>
            <a:endParaRPr lang="ko-KR" altLang="en-US" sz="1400" b="1" u="sng">
              <a:solidFill>
                <a:schemeClr val="accent4">
                  <a:lumMod val="50000"/>
                </a:schemeClr>
              </a:solidFill>
            </a:endParaRPr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507399"/>
              </p:ext>
            </p:extLst>
          </p:nvPr>
        </p:nvGraphicFramePr>
        <p:xfrm>
          <a:off x="404689" y="2999194"/>
          <a:ext cx="5811536" cy="1612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884">
                  <a:extLst>
                    <a:ext uri="{9D8B030D-6E8A-4147-A177-3AD203B41FA5}">
                      <a16:colId xmlns:a16="http://schemas.microsoft.com/office/drawing/2014/main" val="357414921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71671816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4228049832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042059525"/>
                    </a:ext>
                  </a:extLst>
                </a:gridCol>
              </a:tblGrid>
              <a:tr h="2785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미션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695945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물체이동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112039"/>
                  </a:ext>
                </a:extLst>
              </a:tr>
              <a:tr h="3780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이동완료시간</a:t>
                      </a:r>
                    </a:p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(300-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시간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초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))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206</a:t>
                      </a:r>
                    </a:p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(1'33'83)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230</a:t>
                      </a:r>
                    </a:p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(1'09'42)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233</a:t>
                      </a:r>
                    </a:p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(1'06'96)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932519"/>
                  </a:ext>
                </a:extLst>
              </a:tr>
              <a:tr h="3360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감점요인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피드백 미적용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외부개입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37882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최종 점수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506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530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533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801006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331740"/>
              </p:ext>
            </p:extLst>
          </p:nvPr>
        </p:nvGraphicFramePr>
        <p:xfrm>
          <a:off x="404689" y="4981331"/>
          <a:ext cx="5811536" cy="16128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2884">
                  <a:extLst>
                    <a:ext uri="{9D8B030D-6E8A-4147-A177-3AD203B41FA5}">
                      <a16:colId xmlns:a16="http://schemas.microsoft.com/office/drawing/2014/main" val="357414921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716718165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4228049832"/>
                    </a:ext>
                  </a:extLst>
                </a:gridCol>
                <a:gridCol w="1452884">
                  <a:extLst>
                    <a:ext uri="{9D8B030D-6E8A-4147-A177-3AD203B41FA5}">
                      <a16:colId xmlns:a16="http://schemas.microsoft.com/office/drawing/2014/main" val="3042059525"/>
                    </a:ext>
                  </a:extLst>
                </a:gridCol>
              </a:tblGrid>
              <a:tr h="2785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미션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차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695945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물체이동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300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기권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112039"/>
                  </a:ext>
                </a:extLst>
              </a:tr>
              <a:tr h="3780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이동완료시간</a:t>
                      </a:r>
                    </a:p>
                    <a:p>
                      <a:pPr algn="ctr" latinLnBrk="1"/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(300- 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시간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초</a:t>
                      </a:r>
                      <a:r>
                        <a:rPr lang="en-US" altLang="ko-KR" sz="10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))</a:t>
                      </a:r>
                      <a:endParaRPr lang="en-US" altLang="ko-KR" sz="1000" dirty="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168</a:t>
                      </a:r>
                    </a:p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(2'11'58)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98</a:t>
                      </a:r>
                    </a:p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(3'21'69)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7932519"/>
                  </a:ext>
                </a:extLst>
              </a:tr>
              <a:tr h="3360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감점요인</a:t>
                      </a:r>
                      <a:endParaRPr lang="en-US" altLang="ko-KR" sz="1200" smtClean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피드백 미적용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외부개입</a:t>
                      </a:r>
                      <a:r>
                        <a:rPr lang="en-US" altLang="ko-KR" sz="9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)</a:t>
                      </a:r>
                      <a:endParaRPr lang="ko-KR" altLang="en-US" sz="9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X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137882"/>
                  </a:ext>
                </a:extLst>
              </a:tr>
              <a:tr h="2785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최종 점수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468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398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marL="45651" marR="45651" marT="22826" marB="2282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6801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3191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</TotalTime>
  <Words>794</Words>
  <Application>Microsoft Office PowerPoint</Application>
  <PresentationFormat>화면 슬라이드 쇼(4:3)</PresentationFormat>
  <Paragraphs>174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Jungsu</dc:creator>
  <cp:lastModifiedBy>Choi Jungsu</cp:lastModifiedBy>
  <cp:revision>101</cp:revision>
  <dcterms:created xsi:type="dcterms:W3CDTF">2020-09-02T01:05:08Z</dcterms:created>
  <dcterms:modified xsi:type="dcterms:W3CDTF">2021-04-29T09:58:43Z</dcterms:modified>
</cp:coreProperties>
</file>

<file path=docProps/thumbnail.jpeg>
</file>